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1.xml" ContentType="application/vnd.openxmlformats-officedocument.presentationml.tags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2" r:id="rId2"/>
  </p:sldMasterIdLst>
  <p:notesMasterIdLst>
    <p:notesMasterId r:id="rId7"/>
  </p:notesMasterIdLst>
  <p:sldIdLst>
    <p:sldId id="373" r:id="rId3"/>
    <p:sldId id="375" r:id="rId4"/>
    <p:sldId id="374" r:id="rId5"/>
    <p:sldId id="37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Josh Drake" initials="JD" lastIdx="6" clrIdx="0">
    <p:extLst>
      <p:ext uri="{19B8F6BF-5375-455C-9EA6-DF929625EA0E}">
        <p15:presenceInfo xmlns:p15="http://schemas.microsoft.com/office/powerpoint/2012/main" userId="b3a611ce692fab4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965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5DFFF1-2B98-42DB-B61B-AC38A07BA553}" type="datetimeFigureOut">
              <a:rPr lang="en-US" smtClean="0"/>
              <a:t>7/5/2017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267C2C-5327-46E8-BF28-55B53978B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694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 noChangeArrowheads="1"/>
          </p:cNvSpPr>
          <p:nvPr>
            <p:ph type="sldNum" sz="quarter"/>
          </p:nvPr>
        </p:nvSpPr>
        <p:spPr/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18749" algn="l"/>
                <a:tab pos="837499" algn="l"/>
                <a:tab pos="1256248" algn="l"/>
                <a:tab pos="1674998" algn="l"/>
                <a:tab pos="2093747" algn="l"/>
                <a:tab pos="2512497" algn="l"/>
                <a:tab pos="2931246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18749" algn="l"/>
                <a:tab pos="837499" algn="l"/>
                <a:tab pos="1256248" algn="l"/>
                <a:tab pos="1674998" algn="l"/>
                <a:tab pos="2093747" algn="l"/>
                <a:tab pos="2512497" algn="l"/>
                <a:tab pos="2931246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18749" algn="l"/>
                <a:tab pos="837499" algn="l"/>
                <a:tab pos="1256248" algn="l"/>
                <a:tab pos="1674998" algn="l"/>
                <a:tab pos="2093747" algn="l"/>
                <a:tab pos="2512497" algn="l"/>
                <a:tab pos="2931246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18749" algn="l"/>
                <a:tab pos="837499" algn="l"/>
                <a:tab pos="1256248" algn="l"/>
                <a:tab pos="1674998" algn="l"/>
                <a:tab pos="2093747" algn="l"/>
                <a:tab pos="2512497" algn="l"/>
                <a:tab pos="2931246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18749" algn="l"/>
                <a:tab pos="837499" algn="l"/>
                <a:tab pos="1256248" algn="l"/>
                <a:tab pos="1674998" algn="l"/>
                <a:tab pos="2093747" algn="l"/>
                <a:tab pos="2512497" algn="l"/>
                <a:tab pos="2931246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303122" indent="-209375" defTabSz="418749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18749" algn="l"/>
                <a:tab pos="837499" algn="l"/>
                <a:tab pos="1256248" algn="l"/>
                <a:tab pos="1674998" algn="l"/>
                <a:tab pos="2093747" algn="l"/>
                <a:tab pos="2512497" algn="l"/>
                <a:tab pos="2931246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721872" indent="-209375" defTabSz="418749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18749" algn="l"/>
                <a:tab pos="837499" algn="l"/>
                <a:tab pos="1256248" algn="l"/>
                <a:tab pos="1674998" algn="l"/>
                <a:tab pos="2093747" algn="l"/>
                <a:tab pos="2512497" algn="l"/>
                <a:tab pos="2931246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140621" indent="-209375" defTabSz="418749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18749" algn="l"/>
                <a:tab pos="837499" algn="l"/>
                <a:tab pos="1256248" algn="l"/>
                <a:tab pos="1674998" algn="l"/>
                <a:tab pos="2093747" algn="l"/>
                <a:tab pos="2512497" algn="l"/>
                <a:tab pos="2931246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559371" indent="-209375" defTabSz="418749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418749" algn="l"/>
                <a:tab pos="837499" algn="l"/>
                <a:tab pos="1256248" algn="l"/>
                <a:tab pos="1674998" algn="l"/>
                <a:tab pos="2093747" algn="l"/>
                <a:tab pos="2512497" algn="l"/>
                <a:tab pos="2931246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>
              <a:defRPr/>
            </a:pPr>
            <a:fld id="{FD2EB0CD-16F3-4E96-9171-A942195A44B6}" type="slidenum">
              <a:rPr lang="en-US" altLang="en-US" smtClean="0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defRPr/>
              </a:pPr>
              <a:t>1</a:t>
            </a:fld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337" name="Text Box 1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409575" y="706438"/>
            <a:ext cx="6203950" cy="3490912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</p:sp>
      <p:sp>
        <p:nvSpPr>
          <p:cNvPr id="14338" name="Text Box 2"/>
          <p:cNvSpPr txBox="1">
            <a:spLocks noGrp="1" noChangeArrowheads="1"/>
          </p:cNvSpPr>
          <p:nvPr>
            <p:ph type="body" idx="1"/>
          </p:nvPr>
        </p:nvSpPr>
        <p:spPr>
          <a:xfrm>
            <a:off x="703263" y="4421188"/>
            <a:ext cx="5618162" cy="4187825"/>
          </a:xfrm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defRPr/>
            </a:pPr>
            <a:endParaRPr lang="en-US" altLang="en-US"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84267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8"/>
          <p:cNvSpPr>
            <a:spLocks noGrp="1" noChangeArrowheads="1"/>
          </p:cNvSpPr>
          <p:nvPr>
            <p:ph type="sldNum" sz="quarter"/>
          </p:nvPr>
        </p:nvSpPr>
        <p:spPr>
          <a:noFill/>
          <a:extLs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</a:extLst>
        </p:spPr>
        <p:txBody>
          <a:bodyPr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>
              <a:buClrTx/>
              <a:buFontTx/>
              <a:buNone/>
            </a:pPr>
            <a:fld id="{F47C222E-11F5-4E46-BF0D-5195ADB0B7C9}" type="slidenum">
              <a:rPr lang="en-US" altLang="en-US">
                <a:solidFill>
                  <a:srgbClr val="000000"/>
                </a:solidFill>
                <a:latin typeface="Times New Roman" panose="02020603050405020304" pitchFamily="18" charset="0"/>
              </a:rPr>
              <a:pPr>
                <a:buClrTx/>
                <a:buFontTx/>
                <a:buNone/>
              </a:pPr>
              <a:t>2</a:t>
            </a:fld>
            <a:endParaRPr lang="en-US" altLang="en-US">
              <a:solidFill>
                <a:srgbClr val="00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339" name="Text Box 1"/>
          <p:cNvSpPr txBox="1">
            <a:spLocks noChangeArrowheads="1"/>
          </p:cNvSpPr>
          <p:nvPr/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eaLnBrk="1">
              <a:buClrTx/>
              <a:buFontTx/>
              <a:buNone/>
            </a:pPr>
            <a:fld id="{BDC7E661-E76B-4B8A-A724-8A1F346EF80C}" type="slidenum">
              <a:rPr lang="en-US" altLang="en-US" sz="1400">
                <a:solidFill>
                  <a:srgbClr val="000000"/>
                </a:solidFill>
                <a:latin typeface="Times New Roman" panose="02020603050405020304" pitchFamily="18" charset="0"/>
                <a:cs typeface="Tahoma" panose="020B0604030504040204" pitchFamily="34" charset="0"/>
              </a:rPr>
              <a:pPr algn="r" eaLnBrk="1">
                <a:buClrTx/>
                <a:buFontTx/>
                <a:buNone/>
              </a:pPr>
              <a:t>2</a:t>
            </a:fld>
            <a:endParaRPr lang="en-US" altLang="en-US" sz="1400">
              <a:solidFill>
                <a:srgbClr val="000000"/>
              </a:solidFill>
              <a:latin typeface="Times New Roman" panose="02020603050405020304" pitchFamily="18" charset="0"/>
              <a:cs typeface="Tahoma" panose="020B0604030504040204" pitchFamily="34" charset="0"/>
            </a:endParaRPr>
          </a:p>
        </p:txBody>
      </p:sp>
      <p:sp>
        <p:nvSpPr>
          <p:cNvPr id="14340" name="Rectangle 2"/>
          <p:cNvSpPr txBox="1">
            <a:spLocks noGrp="1" noRot="1" noChangeAspect="1" noChangeArrowheads="1" noTextEdit="1"/>
          </p:cNvSpPr>
          <p:nvPr>
            <p:ph type="sldImg"/>
          </p:nvPr>
        </p:nvSpPr>
        <p:spPr>
          <a:xfrm>
            <a:off x="533400" y="763588"/>
            <a:ext cx="6705600" cy="37719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4341" name="Text Box 3"/>
          <p:cNvSpPr txBox="1">
            <a:spLocks noChangeArrowheads="1"/>
          </p:cNvSpPr>
          <p:nvPr/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0445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0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54FD86BB-DC6C-496F-8A55-996C8F7D721E}" type="slidenum">
              <a:rPr lang="en-US" altLang="en-US"/>
              <a:pPr/>
              <a:t>3</a:t>
            </a:fld>
            <a:endParaRPr lang="en-US" altLang="en-US"/>
          </a:p>
        </p:txBody>
      </p:sp>
      <p:sp>
        <p:nvSpPr>
          <p:cNvPr id="14337" name="Text Box 1"/>
          <p:cNvSpPr txBox="1">
            <a:spLocks noChangeArrowheads="1"/>
          </p:cNvSpPr>
          <p:nvPr/>
        </p:nvSpPr>
        <p:spPr bwMode="auto">
          <a:xfrm>
            <a:off x="4398963" y="9555163"/>
            <a:ext cx="3367087" cy="496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eaLnBrk="1">
              <a:buClrTx/>
              <a:buFontTx/>
              <a:buNone/>
            </a:pPr>
            <a:fld id="{6E6ED44B-02E4-4D80-BC70-4AB2F9EEDA14}" type="slidenum">
              <a:rPr lang="en-US" altLang="en-US" sz="1400">
                <a:solidFill>
                  <a:srgbClr val="000000"/>
                </a:solidFill>
                <a:latin typeface="Times New Roman" panose="02020603050405020304" pitchFamily="18" charset="0"/>
                <a:cs typeface="Tahoma" panose="020B0604030504040204" pitchFamily="34" charset="0"/>
              </a:rPr>
              <a:pPr algn="r" eaLnBrk="1">
                <a:buClrTx/>
                <a:buFontTx/>
                <a:buNone/>
              </a:pPr>
              <a:t>3</a:t>
            </a:fld>
            <a:endParaRPr lang="en-US" altLang="en-US" sz="1400">
              <a:solidFill>
                <a:srgbClr val="000000"/>
              </a:solidFill>
              <a:latin typeface="Times New Roman" panose="02020603050405020304" pitchFamily="18" charset="0"/>
              <a:cs typeface="Tahoma" panose="020B0604030504040204" pitchFamily="34" charset="0"/>
            </a:endParaRPr>
          </a:p>
        </p:txBody>
      </p:sp>
      <p:sp>
        <p:nvSpPr>
          <p:cNvPr id="14338" name="Text Box 2"/>
          <p:cNvSpPr txBox="1">
            <a:spLocks noChangeArrowheads="1"/>
          </p:cNvSpPr>
          <p:nvPr/>
        </p:nvSpPr>
        <p:spPr bwMode="auto">
          <a:xfrm>
            <a:off x="4398963" y="9555163"/>
            <a:ext cx="3371850" cy="501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0" rIns="0" bIns="0" anchor="b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r" eaLnBrk="1">
              <a:buClrTx/>
              <a:buFontTx/>
              <a:buNone/>
            </a:pPr>
            <a:fld id="{72C1E610-17A7-4645-9A0C-11073559D3ED}" type="slidenum">
              <a:rPr lang="en-US" altLang="en-US" sz="1400">
                <a:solidFill>
                  <a:srgbClr val="000000"/>
                </a:solidFill>
                <a:latin typeface="Times New Roman" panose="02020603050405020304" pitchFamily="18" charset="0"/>
                <a:cs typeface="Tahoma" panose="020B0604030504040204" pitchFamily="34" charset="0"/>
              </a:rPr>
              <a:pPr algn="r" eaLnBrk="1">
                <a:buClrTx/>
                <a:buFontTx/>
                <a:buNone/>
              </a:pPr>
              <a:t>3</a:t>
            </a:fld>
            <a:endParaRPr lang="en-US" altLang="en-US" sz="1400">
              <a:solidFill>
                <a:srgbClr val="000000"/>
              </a:solidFill>
              <a:latin typeface="Times New Roman" panose="02020603050405020304" pitchFamily="18" charset="0"/>
              <a:cs typeface="Tahoma" panose="020B0604030504040204" pitchFamily="34" charset="0"/>
            </a:endParaRPr>
          </a:p>
        </p:txBody>
      </p:sp>
      <p:sp>
        <p:nvSpPr>
          <p:cNvPr id="14339" name="Rectangle 3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533400" y="763588"/>
            <a:ext cx="6705600" cy="37719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4340" name="Text Box 4"/>
          <p:cNvSpPr txBox="1">
            <a:spLocks noChangeArrowheads="1"/>
          </p:cNvSpPr>
          <p:nvPr/>
        </p:nvSpPr>
        <p:spPr bwMode="auto">
          <a:xfrm>
            <a:off x="777875" y="4776788"/>
            <a:ext cx="6218238" cy="45259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4467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icon to insert a </a:t>
            </a:r>
            <a:br>
              <a:rPr lang="en-US" dirty="0"/>
            </a:br>
            <a:r>
              <a:rPr lang="en-US" dirty="0"/>
              <a:t>new photo. Detailed instructions </a:t>
            </a:r>
            <a:br>
              <a:rPr lang="en-US" dirty="0"/>
            </a:br>
            <a:r>
              <a:rPr lang="en-US" dirty="0"/>
              <a:t>can be found on the slide titled</a:t>
            </a:r>
            <a:br>
              <a:rPr lang="en-US" dirty="0"/>
            </a:br>
            <a:r>
              <a:rPr lang="en-US" dirty="0"/>
              <a:t>“CHANGING THE PHOTO ON </a:t>
            </a:r>
            <a:br>
              <a:rPr lang="en-US" dirty="0"/>
            </a:br>
            <a:r>
              <a:rPr lang="en-US" dirty="0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744649"/>
            <a:ext cx="5520267" cy="1130065"/>
          </a:xfrm>
        </p:spPr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914727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60941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rgbClr val="FFFFFF"/>
                </a:solidFill>
              </a:rPr>
              <a:t>Month DD, YYYY</a:t>
            </a:r>
          </a:p>
        </p:txBody>
      </p:sp>
    </p:spTree>
    <p:extLst>
      <p:ext uri="{BB962C8B-B14F-4D97-AF65-F5344CB8AC3E}">
        <p14:creationId xmlns:p14="http://schemas.microsoft.com/office/powerpoint/2010/main" val="18351087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448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448"/>
              </a:spcBef>
              <a:spcAft>
                <a:spcPts val="0"/>
              </a:spcAft>
              <a:defRPr sz="1733" baseline="0"/>
            </a:lvl2pPr>
            <a:lvl3pPr>
              <a:spcBef>
                <a:spcPts val="448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448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Click on the icon to insert a new photo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INSERT headline - 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992504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on the icon to insert </a:t>
            </a:r>
            <a:br>
              <a:rPr lang="en-US" dirty="0"/>
            </a:br>
            <a:r>
              <a:rPr lang="en-US" dirty="0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139131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0099" y="272761"/>
            <a:ext cx="10970559" cy="114408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dt" idx="10"/>
          </p:nvPr>
        </p:nvSpPr>
        <p:spPr>
          <a:xfrm>
            <a:off x="610098" y="6247534"/>
            <a:ext cx="2838824" cy="47192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ft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9B2798A-B346-4067-B9C6-267B5AB939E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233602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AD2C2A-323D-440F-9F7A-FC24FB81A6F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357087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Customiz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1" y="0"/>
            <a:ext cx="12192000" cy="6858000"/>
          </a:xfrm>
        </p:spPr>
        <p:txBody>
          <a:bodyPr lIns="4754880" tIns="1920240" rIns="0" bIns="0">
            <a:normAutofit/>
          </a:bodyPr>
          <a:lstStyle>
            <a:lvl1pPr marL="0" indent="0">
              <a:buNone/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on the icon to insert a </a:t>
            </a:r>
            <a:br>
              <a:rPr lang="en-US" dirty="0"/>
            </a:br>
            <a:r>
              <a:rPr lang="en-US" dirty="0"/>
              <a:t>new photo. Detailed instructions </a:t>
            </a:r>
            <a:br>
              <a:rPr lang="en-US" dirty="0"/>
            </a:br>
            <a:r>
              <a:rPr lang="en-US" dirty="0"/>
              <a:t>can be found on the slide titled</a:t>
            </a:r>
            <a:br>
              <a:rPr lang="en-US" dirty="0"/>
            </a:br>
            <a:r>
              <a:rPr lang="en-US" dirty="0"/>
              <a:t>“CHANGING THE PHOTO ON </a:t>
            </a:r>
            <a:br>
              <a:rPr lang="en-US" dirty="0"/>
            </a:br>
            <a:r>
              <a:rPr lang="en-US" dirty="0"/>
              <a:t>YOUR TITLE SLIDE.”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3" y="2459702"/>
            <a:ext cx="5520267" cy="1130065"/>
          </a:xfrm>
        </p:spPr>
        <p:txBody>
          <a:bodyPr/>
          <a:lstStyle>
            <a:lvl1pPr>
              <a:defRPr b="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INSERT MAIN TITLE HERE – UP TO 2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5" y="3629781"/>
            <a:ext cx="5520267" cy="696687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bg1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5" y="5408083"/>
            <a:ext cx="5520267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3" y="4657345"/>
            <a:ext cx="5520268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8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7755467" y="6527945"/>
            <a:ext cx="3860800" cy="207464"/>
          </a:xfrm>
        </p:spPr>
        <p:txBody>
          <a:bodyPr/>
          <a:lstStyle>
            <a:lvl1pPr>
              <a:defRPr sz="667">
                <a:solidFill>
                  <a:schemeClr val="bg1"/>
                </a:solidFill>
              </a:defRPr>
            </a:lvl1pPr>
          </a:lstStyle>
          <a:p>
            <a:pPr algn="r"/>
            <a:r>
              <a:rPr lang="en-US" dirty="0">
                <a:solidFill>
                  <a:srgbClr val="FFFFFF"/>
                </a:solidFill>
              </a:rPr>
              <a:t>© Bill &amp; Melinda Gates Foundation      |</a:t>
            </a:r>
          </a:p>
        </p:txBody>
      </p:sp>
    </p:spTree>
    <p:extLst>
      <p:ext uri="{BB962C8B-B14F-4D97-AF65-F5344CB8AC3E}">
        <p14:creationId xmlns:p14="http://schemas.microsoft.com/office/powerpoint/2010/main" val="108992431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 baseline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>
              <a:solidFill>
                <a:srgbClr val="000000">
                  <a:lumMod val="50000"/>
                  <a:lumOff val="50000"/>
                </a:srgbClr>
              </a:solidFill>
            </a:endParaRP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Footer Placeholder 3"/>
          <p:cNvSpPr>
            <a:spLocks noGrp="1"/>
          </p:cNvSpPr>
          <p:nvPr>
            <p:ph type="ftr" sz="quarter" idx="15"/>
          </p:nvPr>
        </p:nvSpPr>
        <p:spPr>
          <a:xfrm>
            <a:off x="6819900" y="6505683"/>
            <a:ext cx="4773085" cy="254625"/>
          </a:xfrm>
        </p:spPr>
        <p:txBody>
          <a:bodyPr/>
          <a:lstStyle>
            <a:lvl1pPr>
              <a:defRPr sz="800"/>
            </a:lvl1pPr>
          </a:lstStyle>
          <a:p>
            <a:pPr algn="r"/>
            <a:r>
              <a:rPr lang="en-US">
                <a:solidFill>
                  <a:srgbClr val="000000"/>
                </a:solidFill>
              </a:rPr>
              <a:t>CONFIDENTIAL                                                            © Bill &amp; Melinda Gates Foundation      |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261956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1600"/>
              </a:spcBef>
              <a:buNone/>
              <a:defRPr lang="en-US" sz="4000" kern="1200" cap="all" baseline="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6279497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 baseline="0"/>
            </a:lvl1pPr>
            <a:lvl2pPr marL="228594" indent="-228594">
              <a:spcBef>
                <a:spcPts val="800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sz="1600" baseline="0"/>
            </a:lvl3pPr>
            <a:lvl4pPr marL="687900" indent="-230712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800"/>
              </a:spcBef>
              <a:spcAft>
                <a:spcPts val="0"/>
              </a:spcAft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>
          <a:xfrm>
            <a:off x="11359635" y="6527357"/>
            <a:ext cx="253444" cy="207464"/>
          </a:xfrm>
        </p:spPr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7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6515101" y="6536883"/>
            <a:ext cx="4839760" cy="207463"/>
          </a:xfrm>
        </p:spPr>
        <p:txBody>
          <a:bodyPr/>
          <a:lstStyle>
            <a:lvl1pPr>
              <a:defRPr sz="800"/>
            </a:lvl1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CONFIDENTIAL                                                            © Bill &amp; Melinda Gates Foundation      |</a:t>
            </a:r>
          </a:p>
        </p:txBody>
      </p:sp>
    </p:spTree>
    <p:extLst>
      <p:ext uri="{BB962C8B-B14F-4D97-AF65-F5344CB8AC3E}">
        <p14:creationId xmlns:p14="http://schemas.microsoft.com/office/powerpoint/2010/main" val="332189974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133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 dirty="0"/>
              <a:t>Insert bullet list at full-width </a:t>
            </a:r>
            <a:r>
              <a:rPr lang="en-US"/>
              <a:t>of slide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800"/>
              </a:spcBef>
              <a:defRPr sz="1733"/>
            </a:lvl1pPr>
            <a:lvl2pPr>
              <a:spcBef>
                <a:spcPts val="800"/>
              </a:spcBef>
              <a:defRPr sz="1733"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 sz="1467"/>
            </a:lvl4pPr>
            <a:lvl5pPr>
              <a:spcBef>
                <a:spcPts val="800"/>
              </a:spcBef>
              <a:defRPr sz="1333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7"/>
          </p:nvPr>
        </p:nvSpPr>
        <p:spPr>
          <a:xfrm>
            <a:off x="6515101" y="6536883"/>
            <a:ext cx="4839760" cy="207463"/>
          </a:xfrm>
        </p:spPr>
        <p:txBody>
          <a:bodyPr/>
          <a:lstStyle>
            <a:lvl1pPr>
              <a:defRPr sz="800"/>
            </a:lvl1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CONFIDENTIAL                                                            © Bill &amp; Melinda Gates Foundation      |</a:t>
            </a:r>
          </a:p>
        </p:txBody>
      </p:sp>
    </p:spTree>
    <p:extLst>
      <p:ext uri="{BB962C8B-B14F-4D97-AF65-F5344CB8AC3E}">
        <p14:creationId xmlns:p14="http://schemas.microsoft.com/office/powerpoint/2010/main" val="353435685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9328"/>
            <a:ext cx="6728883" cy="5535456"/>
          </a:xfrm>
        </p:spPr>
        <p:txBody>
          <a:bodyPr/>
          <a:lstStyle>
            <a:lvl1pPr>
              <a:spcBef>
                <a:spcPts val="800"/>
              </a:spcBef>
              <a:defRPr/>
            </a:lvl1pPr>
            <a:lvl2pPr>
              <a:spcBef>
                <a:spcPts val="800"/>
              </a:spcBef>
              <a:defRPr/>
            </a:lvl2pPr>
            <a:lvl3pPr>
              <a:spcBef>
                <a:spcPts val="800"/>
              </a:spcBef>
              <a:defRPr sz="1600"/>
            </a:lvl3pPr>
            <a:lvl4pPr>
              <a:spcBef>
                <a:spcPts val="800"/>
              </a:spcBef>
              <a:defRPr/>
            </a:lvl4pPr>
            <a:lvl5pPr>
              <a:spcBef>
                <a:spcPts val="800"/>
              </a:spcBef>
              <a:defRPr/>
            </a:lvl5pPr>
          </a:lstStyle>
          <a:p>
            <a:pPr lvl="0"/>
            <a:r>
              <a:rPr lang="en-US" dirty="0"/>
              <a:t>Insert bullet list at 2/3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45743"/>
            <a:ext cx="4226984" cy="862195"/>
          </a:xfrm>
          <a:prstGeom prst="rect">
            <a:avLst/>
          </a:prstGeom>
        </p:spPr>
        <p:txBody>
          <a:bodyPr anchor="t"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  <a:endParaRPr lang="en-US" dirty="0"/>
          </a:p>
        </p:txBody>
      </p:sp>
      <p:sp>
        <p:nvSpPr>
          <p:cNvPr id="6" name="Footer Placeholder 3"/>
          <p:cNvSpPr>
            <a:spLocks noGrp="1"/>
          </p:cNvSpPr>
          <p:nvPr>
            <p:ph type="ftr" sz="quarter" idx="17"/>
          </p:nvPr>
        </p:nvSpPr>
        <p:spPr>
          <a:xfrm>
            <a:off x="6515101" y="6536883"/>
            <a:ext cx="4839760" cy="207463"/>
          </a:xfrm>
        </p:spPr>
        <p:txBody>
          <a:bodyPr/>
          <a:lstStyle>
            <a:lvl1pPr>
              <a:defRPr sz="800"/>
            </a:lvl1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CONFIDENTIAL                                                            © Bill &amp; Melinda Gates Foundation      |</a:t>
            </a:r>
          </a:p>
        </p:txBody>
      </p:sp>
    </p:spTree>
    <p:extLst>
      <p:ext uri="{BB962C8B-B14F-4D97-AF65-F5344CB8AC3E}">
        <p14:creationId xmlns:p14="http://schemas.microsoft.com/office/powerpoint/2010/main" val="1018305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86835" y="2486273"/>
            <a:ext cx="11129432" cy="949079"/>
          </a:xfrm>
          <a:prstGeom prst="rect">
            <a:avLst/>
          </a:prstGeom>
        </p:spPr>
        <p:txBody>
          <a:bodyPr anchor="ctr"/>
          <a:lstStyle>
            <a:lvl1pPr>
              <a:lnSpc>
                <a:spcPts val="3067"/>
              </a:lnSpc>
              <a:defRPr sz="3067" b="0">
                <a:solidFill>
                  <a:schemeClr val="accent6"/>
                </a:solidFill>
              </a:defRPr>
            </a:lvl1pPr>
          </a:lstStyle>
          <a:p>
            <a:r>
              <a:rPr lang="en-US"/>
              <a:t>INSERT MAIN TITLE HERE – UP TO 2 FULL-WIDTH LINES (ALL CAPS)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6834" y="3501610"/>
            <a:ext cx="11129433" cy="586885"/>
          </a:xfrm>
        </p:spPr>
        <p:txBody>
          <a:bodyPr anchor="ctr"/>
          <a:lstStyle>
            <a:lvl1pPr marL="0" indent="0" algn="l">
              <a:spcBef>
                <a:spcPts val="0"/>
              </a:spcBef>
              <a:buNone/>
              <a:defRPr sz="1867" b="0">
                <a:solidFill>
                  <a:schemeClr val="accent4"/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Insert Sub-Title Here – Up To 2 Lines (Initial Caps)</a:t>
            </a:r>
            <a:endParaRPr lang="en-US" dirty="0"/>
          </a:p>
        </p:txBody>
      </p:sp>
      <p:sp>
        <p:nvSpPr>
          <p:cNvPr id="7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486834" y="5413248"/>
            <a:ext cx="11106151" cy="1014491"/>
          </a:xfrm>
        </p:spPr>
        <p:txBody>
          <a:bodyPr/>
          <a:lstStyle>
            <a:lvl1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1pPr>
            <a:lvl2pPr marL="2117" indent="0">
              <a:lnSpc>
                <a:spcPts val="2267"/>
              </a:lnSpc>
              <a:spcBef>
                <a:spcPts val="0"/>
              </a:spcBef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2pPr>
            <a:lvl3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3pPr>
            <a:lvl4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4pPr>
            <a:lvl5pPr marL="2117" indent="0">
              <a:lnSpc>
                <a:spcPts val="2267"/>
              </a:lnSpc>
              <a:spcBef>
                <a:spcPts val="0"/>
              </a:spcBef>
              <a:buNone/>
              <a:defRPr sz="1600">
                <a:solidFill>
                  <a:schemeClr val="accent6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/>
              <a:t>Presenter Name 1</a:t>
            </a:r>
          </a:p>
          <a:p>
            <a:pPr lvl="2"/>
            <a:r>
              <a:rPr lang="en-US"/>
              <a:t>Presenter Name 2</a:t>
            </a:r>
          </a:p>
          <a:p>
            <a:pPr lvl="4"/>
            <a:r>
              <a:rPr lang="en-US"/>
              <a:t>Presenter Name 3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486834" y="4657345"/>
            <a:ext cx="11129433" cy="366183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1600">
                <a:solidFill>
                  <a:schemeClr val="accent6">
                    <a:lumMod val="50000"/>
                    <a:lumOff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>
                <a:solidFill>
                  <a:srgbClr val="000000">
                    <a:lumMod val="50000"/>
                    <a:lumOff val="50000"/>
                  </a:srgbClr>
                </a:solidFill>
              </a:rPr>
              <a:t>Month DD, YYYY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486834" y="4293719"/>
            <a:ext cx="11129433" cy="0"/>
          </a:xfrm>
          <a:prstGeom prst="line">
            <a:avLst/>
          </a:prstGeom>
          <a:ln w="190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6" descr="C:\Users\TERESA~1\AppData\Local\Temp\vmware-Teresa Sharp\VMwareDnD\99bbe9a7\BMGF_red_box_2in.jp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1707" y="1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63259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 dirty="0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176"/>
            <a:ext cx="11106151" cy="50924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1 FULL-WIDTH LINE</a:t>
            </a: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8"/>
          </p:nvPr>
        </p:nvSpPr>
        <p:spPr>
          <a:xfrm>
            <a:off x="6515101" y="6536883"/>
            <a:ext cx="4839760" cy="207463"/>
          </a:xfrm>
        </p:spPr>
        <p:txBody>
          <a:bodyPr/>
          <a:lstStyle>
            <a:lvl1pPr>
              <a:defRPr sz="800"/>
            </a:lvl1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CONFIDENTIAL                                                            © Bill &amp; Melinda Gates Foundation      |</a:t>
            </a:r>
          </a:p>
        </p:txBody>
      </p:sp>
    </p:spTree>
    <p:extLst>
      <p:ext uri="{BB962C8B-B14F-4D97-AF65-F5344CB8AC3E}">
        <p14:creationId xmlns:p14="http://schemas.microsoft.com/office/powerpoint/2010/main" val="30545315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defRPr sz="1867" b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800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46256"/>
            <a:ext cx="11106151" cy="697577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HERE – UP TO 2 FULL WIDTH LINES (ALL CAPS)</a:t>
            </a:r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16"/>
          </p:nvPr>
        </p:nvSpPr>
        <p:spPr>
          <a:xfrm>
            <a:off x="6515101" y="6536883"/>
            <a:ext cx="4839760" cy="207463"/>
          </a:xfrm>
        </p:spPr>
        <p:txBody>
          <a:bodyPr/>
          <a:lstStyle>
            <a:lvl1pPr>
              <a:defRPr sz="800"/>
            </a:lvl1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CONFIDENTIAL                                                            © Bill &amp; Melinda Gates Foundation      |</a:t>
            </a:r>
          </a:p>
        </p:txBody>
      </p:sp>
    </p:spTree>
    <p:extLst>
      <p:ext uri="{BB962C8B-B14F-4D97-AF65-F5344CB8AC3E}">
        <p14:creationId xmlns:p14="http://schemas.microsoft.com/office/powerpoint/2010/main" val="130781811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sz="1600"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5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11" name="Footer Placeholder 3"/>
          <p:cNvSpPr>
            <a:spLocks noGrp="1"/>
          </p:cNvSpPr>
          <p:nvPr>
            <p:ph type="ftr" sz="quarter" idx="17"/>
          </p:nvPr>
        </p:nvSpPr>
        <p:spPr>
          <a:xfrm>
            <a:off x="6515101" y="6536883"/>
            <a:ext cx="4839760" cy="207463"/>
          </a:xfrm>
        </p:spPr>
        <p:txBody>
          <a:bodyPr/>
          <a:lstStyle>
            <a:lvl1pPr>
              <a:defRPr sz="800"/>
            </a:lvl1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CONFIDENTIAL                                                            © Bill &amp; Melinda Gates Foundation      |</a:t>
            </a:r>
          </a:p>
        </p:txBody>
      </p:sp>
    </p:spTree>
    <p:extLst>
      <p:ext uri="{BB962C8B-B14F-4D97-AF65-F5344CB8AC3E}">
        <p14:creationId xmlns:p14="http://schemas.microsoft.com/office/powerpoint/2010/main" val="3641345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/3 Width Head + Copy w/Full Blee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800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800"/>
              </a:spcBef>
              <a:spcAft>
                <a:spcPts val="0"/>
              </a:spcAft>
              <a:defRPr sz="1733" baseline="0"/>
            </a:lvl2pPr>
            <a:lvl3pPr>
              <a:spcBef>
                <a:spcPts val="800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800"/>
              </a:spcBef>
              <a:spcAft>
                <a:spcPts val="0"/>
              </a:spcAft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4874685" y="0"/>
            <a:ext cx="7317316" cy="6858000"/>
          </a:xfrm>
        </p:spPr>
        <p:txBody>
          <a:bodyPr tIns="822960"/>
          <a:lstStyle>
            <a:lvl1pPr marL="0" indent="0" algn="ctr">
              <a:buNone/>
              <a:defRPr baseline="0"/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46255"/>
            <a:ext cx="4226984" cy="862195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US"/>
              <a:t>INSERT HEADLINE – TWO LINES ALL CAPS</a:t>
            </a:r>
          </a:p>
        </p:txBody>
      </p:sp>
    </p:spTree>
    <p:extLst>
      <p:ext uri="{BB962C8B-B14F-4D97-AF65-F5344CB8AC3E}">
        <p14:creationId xmlns:p14="http://schemas.microsoft.com/office/powerpoint/2010/main" val="221712629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ustomizeable Photo Slide (Full Fram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lIns="182880" tIns="1828800"/>
          <a:lstStyle>
            <a:lvl1pPr marL="0" indent="0" algn="ctr">
              <a:buFontTx/>
              <a:buNone/>
              <a:defRPr baseline="0"/>
            </a:lvl1pPr>
          </a:lstStyle>
          <a:p>
            <a:r>
              <a:rPr lang="en-US" dirty="0"/>
              <a:t>Click on the icon to insert </a:t>
            </a:r>
            <a:br>
              <a:rPr lang="en-US" dirty="0"/>
            </a:br>
            <a:r>
              <a:rPr lang="en-US" dirty="0"/>
              <a:t>a new full-frame photo.</a:t>
            </a:r>
          </a:p>
        </p:txBody>
      </p:sp>
    </p:spTree>
    <p:extLst>
      <p:ext uri="{BB962C8B-B14F-4D97-AF65-F5344CB8AC3E}">
        <p14:creationId xmlns:p14="http://schemas.microsoft.com/office/powerpoint/2010/main" val="1423729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xt-Only Transition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0"/>
            <a:ext cx="12192000" cy="6858000"/>
          </a:xfrm>
          <a:solidFill>
            <a:schemeClr val="accent3"/>
          </a:solidFill>
        </p:spPr>
        <p:txBody>
          <a:bodyPr lIns="365760" tIns="685800" rIns="365760" bIns="1828800"/>
          <a:lstStyle>
            <a:lvl1pPr marL="0" indent="0">
              <a:lnSpc>
                <a:spcPts val="4533"/>
              </a:lnSpc>
              <a:spcBef>
                <a:spcPts val="800"/>
              </a:spcBef>
              <a:buNone/>
              <a:defRPr lang="en-US" sz="4000" kern="1200" smtClean="0">
                <a:solidFill>
                  <a:schemeClr val="bg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0" indent="0">
              <a:buFont typeface="Arial" pitchFamily="34" charset="0"/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0" indent="0">
              <a:buNone/>
              <a:defRPr lang="en-US" sz="4800" kern="1200" smtClean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0" indent="0">
              <a:buNone/>
              <a:defRPr lang="en-US" sz="4800" kern="120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ea typeface="+mn-ea"/>
                <a:cs typeface="Arial" pitchFamily="34" charset="0"/>
              </a:defRPr>
            </a:lvl5pPr>
          </a:lstStyle>
          <a:p>
            <a:pPr lvl="0"/>
            <a:r>
              <a:rPr lang="en-US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245595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11106151" cy="4519084"/>
          </a:xfrm>
        </p:spPr>
        <p:txBody>
          <a:bodyPr/>
          <a:lstStyle>
            <a:lvl1pPr>
              <a:spcBef>
                <a:spcPts val="448"/>
              </a:spcBef>
              <a:defRPr sz="1867" b="0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 dirty="0"/>
              <a:t>Insert bullet list at full-width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rgbClr val="000000"/>
                </a:solidFill>
              </a:rPr>
              <a:t>© 2014 Bill &amp; Melinda Gates Foundation  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338026"/>
            <a:ext cx="11106151" cy="862195"/>
          </a:xfrm>
        </p:spPr>
        <p:txBody>
          <a:bodyPr/>
          <a:lstStyle/>
          <a:p>
            <a:r>
              <a:rPr lang="en-US" dirty="0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2367952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 + Bold Subhea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519627"/>
            <a:ext cx="11106151" cy="398213"/>
          </a:xfrm>
        </p:spPr>
        <p:txBody>
          <a:bodyPr/>
          <a:lstStyle>
            <a:lvl1pPr>
              <a:lnSpc>
                <a:spcPts val="2000"/>
              </a:lnSpc>
              <a:spcBef>
                <a:spcPts val="0"/>
              </a:spcBef>
              <a:defRPr sz="1867" b="1" baseline="0"/>
            </a:lvl1pPr>
            <a:lvl2pPr marL="228594" indent="-228594">
              <a:spcBef>
                <a:spcPts val="448"/>
              </a:spcBef>
              <a:spcAft>
                <a:spcPts val="0"/>
              </a:spcAft>
              <a:buClr>
                <a:schemeClr val="accent3">
                  <a:lumMod val="75000"/>
                </a:schemeClr>
              </a:buClr>
              <a:buFont typeface="Wingdings" panose="05000000000000000000" pitchFamily="2" charset="2"/>
              <a:buChar char="§"/>
              <a:defRPr sz="1733"/>
            </a:lvl2pPr>
            <a:lvl3pPr marL="457189" indent="-228594">
              <a:spcBef>
                <a:spcPts val="448"/>
              </a:spcBef>
              <a:buClr>
                <a:srgbClr val="3086AB"/>
              </a:buClr>
              <a:buFont typeface="Arial" panose="020B0604020202020204" pitchFamily="34" charset="0"/>
              <a:buChar char="•"/>
              <a:tabLst/>
              <a:defRPr baseline="0"/>
            </a:lvl3pPr>
            <a:lvl4pPr marL="687900" indent="-230712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tabLst/>
              <a:defRPr baseline="0"/>
            </a:lvl4pPr>
            <a:lvl5pPr marL="916494" indent="-228594">
              <a:spcBef>
                <a:spcPts val="448"/>
              </a:spcBef>
              <a:defRPr baseline="0"/>
            </a:lvl5pPr>
          </a:lstStyle>
          <a:p>
            <a:pPr lvl="0"/>
            <a:r>
              <a:rPr lang="en-US" dirty="0"/>
              <a:t>Insert bullet list at full-width </a:t>
            </a:r>
            <a:r>
              <a:rPr lang="en-US"/>
              <a:t>of slide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rgbClr val="000000"/>
                </a:solidFill>
              </a:rPr>
              <a:t>© 2014 Bill &amp; Melinda Gates Foundation      |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/>
          </p:nvPr>
        </p:nvSpPr>
        <p:spPr>
          <a:xfrm>
            <a:off x="486834" y="2038298"/>
            <a:ext cx="11129433" cy="4221604"/>
          </a:xfrm>
        </p:spPr>
        <p:txBody>
          <a:bodyPr/>
          <a:lstStyle>
            <a:lvl1pPr>
              <a:spcBef>
                <a:spcPts val="448"/>
              </a:spcBef>
              <a:defRPr sz="1733"/>
            </a:lvl1pPr>
            <a:lvl2pPr>
              <a:spcBef>
                <a:spcPts val="448"/>
              </a:spcBef>
              <a:defRPr sz="1733"/>
            </a:lvl2pPr>
            <a:lvl3pPr>
              <a:spcBef>
                <a:spcPts val="448"/>
              </a:spcBef>
              <a:defRPr sz="1600"/>
            </a:lvl3pPr>
            <a:lvl4pPr>
              <a:spcBef>
                <a:spcPts val="448"/>
              </a:spcBef>
              <a:defRPr sz="1467"/>
            </a:lvl4pPr>
            <a:lvl5pPr>
              <a:spcBef>
                <a:spcPts val="448"/>
              </a:spcBef>
              <a:defRPr sz="1333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29573"/>
            <a:ext cx="11106151" cy="862195"/>
          </a:xfrm>
        </p:spPr>
        <p:txBody>
          <a:bodyPr/>
          <a:lstStyle/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1916020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2/3 Copy - Tex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rgbClr val="000000"/>
                </a:solidFill>
              </a:rPr>
              <a:t>© 2014 Bill &amp; Melinda Gates Foundation      |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4887384" y="712944"/>
            <a:ext cx="6728883" cy="5535456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Insert bullet list at 2/3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486833" y="629951"/>
            <a:ext cx="4226984" cy="862195"/>
          </a:xfrm>
          <a:prstGeom prst="rect">
            <a:avLst/>
          </a:prstGeom>
        </p:spPr>
        <p:txBody>
          <a:bodyPr anchor="t"/>
          <a:lstStyle/>
          <a:p>
            <a:r>
              <a:rPr lang="en-US"/>
              <a:t>INSERT headline -  TWO LINES all caps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377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Copy +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rgbClr val="000000"/>
                </a:solidFill>
              </a:rPr>
              <a:t>© 2014 Bill &amp; Melinda Gates Foundation      |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6" hasCustomPrompt="1"/>
          </p:nvPr>
        </p:nvSpPr>
        <p:spPr>
          <a:xfrm>
            <a:off x="486834" y="1162281"/>
            <a:ext cx="11106151" cy="600132"/>
          </a:xfrm>
        </p:spPr>
        <p:txBody>
          <a:bodyPr/>
          <a:lstStyle>
            <a:lvl1pPr marL="0" indent="0">
              <a:buNone/>
              <a:defRPr sz="1667" baseline="0"/>
            </a:lvl1pPr>
            <a:lvl2pPr marL="0" indent="0">
              <a:buFont typeface="Arial" panose="020B0604020202020204" pitchFamily="34" charset="0"/>
              <a:buNone/>
              <a:defRPr sz="1667"/>
            </a:lvl2pPr>
            <a:lvl3pPr marL="0" indent="0">
              <a:buNone/>
              <a:defRPr sz="1667"/>
            </a:lvl3pPr>
            <a:lvl4pPr marL="0" indent="0">
              <a:buNone/>
              <a:defRPr sz="1667"/>
            </a:lvl4pPr>
            <a:lvl5pPr marL="0" indent="0">
              <a:buNone/>
              <a:defRPr sz="1667"/>
            </a:lvl5pPr>
          </a:lstStyle>
          <a:p>
            <a:pPr lvl="0"/>
            <a:r>
              <a:rPr lang="en-US" dirty="0"/>
              <a:t>Insert sub-headline or explanatory copy here – up to 2 full-width lines.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7" hasCustomPrompt="1"/>
          </p:nvPr>
        </p:nvSpPr>
        <p:spPr>
          <a:xfrm>
            <a:off x="486833" y="1949451"/>
            <a:ext cx="11106151" cy="4288367"/>
          </a:xfrm>
        </p:spPr>
        <p:txBody>
          <a:bodyPr tIns="1097280"/>
          <a:lstStyle>
            <a:lvl1pPr marL="0" indent="0" algn="ctr">
              <a:buNone/>
              <a:defRPr sz="1600" baseline="0"/>
            </a:lvl1pPr>
            <a:lvl2pPr marL="0" indent="0">
              <a:buFont typeface="Arial" panose="020B0604020202020204" pitchFamily="34" charset="0"/>
              <a:buNone/>
              <a:defRPr sz="1600"/>
            </a:lvl2pPr>
            <a:lvl3pPr marL="0" indent="0">
              <a:buNone/>
              <a:defRPr sz="1600"/>
            </a:lvl3pPr>
            <a:lvl4pPr marL="0" indent="0">
              <a:buNone/>
              <a:defRPr sz="1600"/>
            </a:lvl4pPr>
            <a:lvl5pPr marL="0" indent="0">
              <a:buNone/>
              <a:defRPr sz="1600"/>
            </a:lvl5pPr>
          </a:lstStyle>
          <a:p>
            <a:pPr lvl="0"/>
            <a:r>
              <a:rPr lang="en-US" dirty="0"/>
              <a:t>Click icon to insert visual element here at full-width of slide.</a:t>
            </a:r>
          </a:p>
        </p:txBody>
      </p:sp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>
          <a:xfrm>
            <a:off x="486833" y="629573"/>
            <a:ext cx="11106151" cy="509240"/>
          </a:xfrm>
        </p:spPr>
        <p:txBody>
          <a:bodyPr/>
          <a:lstStyle/>
          <a:p>
            <a:r>
              <a:rPr lang="en-US"/>
              <a:t>insert headline here – up to 1 full-width line</a:t>
            </a:r>
          </a:p>
        </p:txBody>
      </p:sp>
    </p:spTree>
    <p:extLst>
      <p:ext uri="{BB962C8B-B14F-4D97-AF65-F5344CB8AC3E}">
        <p14:creationId xmlns:p14="http://schemas.microsoft.com/office/powerpoint/2010/main" val="1523215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Head, 1/3 Copy +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1718734"/>
            <a:ext cx="6718301" cy="45190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  <p:sp>
        <p:nvSpPr>
          <p:cNvPr id="7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4"/>
          </a:xfrm>
        </p:spPr>
        <p:txBody>
          <a:bodyPr/>
          <a:lstStyle>
            <a:lvl1pPr>
              <a:spcBef>
                <a:spcPts val="448"/>
              </a:spcBef>
              <a:spcAft>
                <a:spcPts val="0"/>
              </a:spcAft>
              <a:defRPr sz="1867" b="0"/>
            </a:lvl1pPr>
            <a:lvl2pPr>
              <a:spcBef>
                <a:spcPts val="448"/>
              </a:spcBef>
              <a:spcAft>
                <a:spcPts val="0"/>
              </a:spcAft>
              <a:defRPr sz="1733" baseline="0"/>
            </a:lvl2pPr>
            <a:lvl3pPr>
              <a:spcBef>
                <a:spcPts val="448"/>
              </a:spcBef>
              <a:spcAft>
                <a:spcPts val="0"/>
              </a:spcAft>
              <a:buClr>
                <a:srgbClr val="3086AB"/>
              </a:buClr>
              <a:defRPr/>
            </a:lvl3pPr>
            <a:lvl4pPr marL="687899" indent="-228594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>
              <a:spcBef>
                <a:spcPts val="448"/>
              </a:spcBef>
              <a:spcAft>
                <a:spcPts val="0"/>
              </a:spcAft>
              <a:defRPr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rgbClr val="000000"/>
                </a:solidFill>
              </a:rPr>
              <a:t>© 2014 Bill &amp; Melinda Gates Foundation      |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86833" y="629573"/>
            <a:ext cx="11106151" cy="862195"/>
          </a:xfrm>
        </p:spPr>
        <p:txBody>
          <a:bodyPr/>
          <a:lstStyle/>
          <a:p>
            <a:r>
              <a:rPr lang="en-US"/>
              <a:t>insert headline here – up to 2 full width lines (all caps)</a:t>
            </a:r>
          </a:p>
        </p:txBody>
      </p:sp>
    </p:spTree>
    <p:extLst>
      <p:ext uri="{BB962C8B-B14F-4D97-AF65-F5344CB8AC3E}">
        <p14:creationId xmlns:p14="http://schemas.microsoft.com/office/powerpoint/2010/main" val="2574975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Width Head + Copy w/ 2/3 Vis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486833" y="1718734"/>
            <a:ext cx="4226984" cy="4519085"/>
          </a:xfrm>
        </p:spPr>
        <p:txBody>
          <a:bodyPr/>
          <a:lstStyle>
            <a:lvl1pPr>
              <a:spcBef>
                <a:spcPts val="448"/>
              </a:spcBef>
              <a:spcAft>
                <a:spcPts val="0"/>
              </a:spcAft>
              <a:buClr>
                <a:srgbClr val="2F85AA"/>
              </a:buClr>
              <a:defRPr sz="1867" b="0" baseline="0"/>
            </a:lvl1pPr>
            <a:lvl2pPr>
              <a:spcBef>
                <a:spcPts val="448"/>
              </a:spcBef>
              <a:spcAft>
                <a:spcPts val="0"/>
              </a:spcAft>
              <a:defRPr sz="1733" baseline="0"/>
            </a:lvl2pPr>
            <a:lvl3pPr>
              <a:spcBef>
                <a:spcPts val="448"/>
              </a:spcBef>
              <a:spcAft>
                <a:spcPts val="0"/>
              </a:spcAft>
              <a:buClr>
                <a:srgbClr val="3086AB"/>
              </a:buClr>
              <a:defRPr baseline="0"/>
            </a:lvl3pPr>
            <a:lvl4pPr marL="687899" indent="-228594">
              <a:spcBef>
                <a:spcPts val="448"/>
              </a:spcBef>
              <a:spcAft>
                <a:spcPts val="0"/>
              </a:spcAft>
              <a:buFont typeface="Arial" panose="020B0604020202020204" pitchFamily="34" charset="0"/>
              <a:buChar char="-"/>
              <a:defRPr baseline="0"/>
            </a:lvl4pPr>
            <a:lvl5pPr marL="914377" indent="-228594">
              <a:spcBef>
                <a:spcPts val="448"/>
              </a:spcBef>
              <a:buFont typeface="Arial" panose="020B0604020202020204" pitchFamily="34" charset="0"/>
              <a:buChar char="◦"/>
              <a:defRPr baseline="0"/>
            </a:lvl5pPr>
          </a:lstStyle>
          <a:p>
            <a:pPr lvl="0"/>
            <a:r>
              <a:rPr lang="en-US" dirty="0"/>
              <a:t>Insert bullet list at 1/3 width of slide</a:t>
            </a:r>
          </a:p>
          <a:p>
            <a:pPr lvl="1"/>
            <a:r>
              <a:rPr lang="en-US" dirty="0"/>
              <a:t>Bullet list level two</a:t>
            </a:r>
          </a:p>
          <a:p>
            <a:pPr lvl="2"/>
            <a:r>
              <a:rPr lang="en-US" dirty="0"/>
              <a:t>Bullet list level three</a:t>
            </a:r>
          </a:p>
          <a:p>
            <a:pPr lvl="3"/>
            <a:r>
              <a:rPr lang="en-US" dirty="0"/>
              <a:t>Bullet list level four</a:t>
            </a:r>
          </a:p>
          <a:p>
            <a:pPr lvl="4"/>
            <a:r>
              <a:rPr lang="en-US" dirty="0"/>
              <a:t>Bullet list level five</a:t>
            </a:r>
          </a:p>
        </p:txBody>
      </p:sp>
      <p:sp>
        <p:nvSpPr>
          <p:cNvPr id="10" name="Rectangle 9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pPr algn="r"/>
            <a:r>
              <a:rPr lang="en-US" dirty="0">
                <a:solidFill>
                  <a:srgbClr val="000000"/>
                </a:solidFill>
              </a:rPr>
              <a:t>© 2014 Bill &amp; Melinda Gates Foundation      |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INSERT headline -  TWO LINES all caps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 hasCustomPrompt="1"/>
          </p:nvPr>
        </p:nvSpPr>
        <p:spPr>
          <a:xfrm>
            <a:off x="4874684" y="651934"/>
            <a:ext cx="6718301" cy="5585884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US" dirty="0"/>
              <a:t>Click an icon to insert a visual here at 2/3 width of slide</a:t>
            </a:r>
          </a:p>
        </p:txBody>
      </p:sp>
    </p:spTree>
    <p:extLst>
      <p:ext uri="{BB962C8B-B14F-4D97-AF65-F5344CB8AC3E}">
        <p14:creationId xmlns:p14="http://schemas.microsoft.com/office/powerpoint/2010/main" val="1944836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 userDrawn="1">
            <p:custDataLst>
              <p:tags r:id="rId16"/>
            </p:custDataLst>
            <p:extLst/>
          </p:nvPr>
        </p:nvGraphicFramePr>
        <p:xfrm>
          <a:off x="2118" y="2118"/>
          <a:ext cx="2116" cy="21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6" name="think-cell Slide" r:id="rId17" imgW="493" imgH="493" progId="TCLayout.ActiveDocument.1">
                  <p:embed/>
                </p:oleObj>
              </mc:Choice>
              <mc:Fallback>
                <p:oleObj name="think-cell Slide" r:id="rId17" imgW="493" imgH="493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2118" y="2118"/>
                        <a:ext cx="2116" cy="21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0" y="361136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© 2014 Bill &amp; Melinda Gates Foundation      |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29573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28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84" r:id="rId12"/>
    <p:sldLayoutId id="2147483685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2133" kern="1200" cap="none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ct val="200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ct val="200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ct val="200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74684" y="707270"/>
            <a:ext cx="6733115" cy="554112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>
            <a:off x="0" y="669310"/>
            <a:ext cx="268224" cy="26843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498085" y="6527945"/>
            <a:ext cx="3860800" cy="207464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 spc="27" baseline="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pPr algn="r"/>
            <a:r>
              <a:rPr lang="en-US" dirty="0">
                <a:solidFill>
                  <a:srgbClr val="000000"/>
                </a:solidFill>
              </a:rPr>
              <a:t>© Bill &amp; Melinda Gates Foundation      |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59635" y="6527357"/>
            <a:ext cx="253444" cy="207464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800">
                <a:solidFill>
                  <a:schemeClr val="accent6"/>
                </a:solidFill>
                <a:latin typeface="Arial" pitchFamily="34" charset="0"/>
                <a:cs typeface="Arial" pitchFamily="34" charset="0"/>
              </a:defRPr>
            </a:lvl1pPr>
          </a:lstStyle>
          <a:p>
            <a:fld id="{D3F7C509-FEEF-45D3-B896-7C07814C0C13}" type="slidenum">
              <a:rPr lang="en-US" smtClean="0">
                <a:solidFill>
                  <a:srgbClr val="000000"/>
                </a:solidFill>
              </a:rPr>
              <a:pPr/>
              <a:t>‹#›</a:t>
            </a:fld>
            <a:endParaRPr lang="en-US" dirty="0">
              <a:solidFill>
                <a:srgbClr val="000000"/>
              </a:solidFill>
            </a:endParaRP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486834" y="6465243"/>
            <a:ext cx="11120967" cy="0"/>
          </a:xfrm>
          <a:prstGeom prst="line">
            <a:avLst/>
          </a:prstGeom>
          <a:ln w="6350">
            <a:solidFill>
              <a:schemeClr val="accent3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86833" y="637827"/>
            <a:ext cx="4226984" cy="862195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4773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dt="0"/>
  <p:txStyles>
    <p:titleStyle>
      <a:lvl1pPr algn="l" defTabSz="1219170" rtl="0" eaLnBrk="1" latinLnBrk="0" hangingPunct="1">
        <a:lnSpc>
          <a:spcPts val="3067"/>
        </a:lnSpc>
        <a:spcBef>
          <a:spcPct val="0"/>
        </a:spcBef>
        <a:buNone/>
        <a:defRPr sz="3067" kern="1200" cap="all" baseline="0">
          <a:solidFill>
            <a:schemeClr val="accent6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0" indent="0" algn="l" defTabSz="1219170" rtl="0" eaLnBrk="1" latinLnBrk="0" hangingPunct="1">
        <a:spcBef>
          <a:spcPts val="800"/>
        </a:spcBef>
        <a:buClr>
          <a:srgbClr val="2F85AA"/>
        </a:buClr>
        <a:buFont typeface="Wingdings" pitchFamily="2" charset="2"/>
        <a:buNone/>
        <a:defRPr sz="18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1pPr>
      <a:lvl2pPr marL="243411" indent="-243411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Wingdings" panose="05000000000000000000" pitchFamily="2" charset="2"/>
        <a:buChar char="§"/>
        <a:defRPr sz="1733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2pPr>
      <a:lvl3pPr marL="459306" indent="-198962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itchFamily="34" charset="0"/>
        <a:buChar char="•"/>
        <a:tabLst>
          <a:tab pos="533387" algn="l"/>
        </a:tabLst>
        <a:defRPr sz="1600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3pPr>
      <a:lvl4pPr marL="685783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Font typeface="Arial" panose="020B0604020202020204" pitchFamily="34" charset="0"/>
        <a:buChar char="-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4pPr>
      <a:lvl5pPr marL="914377" indent="-228594" algn="l" defTabSz="1219170" rtl="0" eaLnBrk="1" latinLnBrk="0" hangingPunct="1">
        <a:spcBef>
          <a:spcPts val="800"/>
        </a:spcBef>
        <a:buClr>
          <a:schemeClr val="accent3">
            <a:lumMod val="75000"/>
          </a:schemeClr>
        </a:buClr>
        <a:buSzPct val="100000"/>
        <a:buFont typeface="Arial" panose="020B0604020202020204" pitchFamily="34" charset="0"/>
        <a:buChar char="◦"/>
        <a:defRPr sz="1467" kern="1200">
          <a:solidFill>
            <a:schemeClr val="accent6"/>
          </a:solidFill>
          <a:latin typeface="Arial" pitchFamily="34" charset="0"/>
          <a:ea typeface="+mn-ea"/>
          <a:cs typeface="Arial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1489" t="7125" r="9265" b="3818"/>
          <a:stretch/>
        </p:blipFill>
        <p:spPr>
          <a:xfrm>
            <a:off x="4504266" y="203199"/>
            <a:ext cx="7628257" cy="6062133"/>
          </a:xfrm>
          <a:prstGeom prst="rect">
            <a:avLst/>
          </a:prstGeom>
        </p:spPr>
      </p:pic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419993" y="289299"/>
            <a:ext cx="10203657" cy="997960"/>
          </a:xfrm>
        </p:spPr>
        <p:txBody>
          <a:bodyPr vert="horz" lIns="0" tIns="21821" rIns="0" bIns="0" rtlCol="0" anchor="t" anchorCtr="0">
            <a:noAutofit/>
          </a:bodyPr>
          <a:lstStyle/>
          <a:p>
            <a:pPr>
              <a:tabLst>
                <a:tab pos="311719" algn="l"/>
                <a:tab pos="623438" algn="l"/>
                <a:tab pos="935157" algn="l"/>
                <a:tab pos="1246876" algn="l"/>
                <a:tab pos="1558595" algn="l"/>
                <a:tab pos="1870314" algn="l"/>
                <a:tab pos="2182033" algn="l"/>
                <a:tab pos="2493752" algn="l"/>
                <a:tab pos="2805471" algn="l"/>
                <a:tab pos="3117190" algn="l"/>
                <a:tab pos="3428909" algn="l"/>
                <a:tab pos="3740628" algn="l"/>
                <a:tab pos="4052346" algn="l"/>
                <a:tab pos="4364065" algn="l"/>
                <a:tab pos="4675784" algn="l"/>
                <a:tab pos="4987503" algn="l"/>
              </a:tabLst>
              <a:defRPr/>
            </a:pPr>
            <a:r>
              <a:rPr lang="en-US" altLang="en-US" sz="2727" dirty="0"/>
              <a:t>Tanzania: 2 x 2 Segmentation </a:t>
            </a:r>
            <a:br>
              <a:rPr lang="en-US" altLang="en-US" sz="2727" dirty="0"/>
            </a:br>
            <a:r>
              <a:rPr lang="en-US" altLang="en-US" sz="2727" dirty="0"/>
              <a:t>(Ag. Potential – Distance to market)</a:t>
            </a:r>
          </a:p>
        </p:txBody>
      </p:sp>
      <p:sp>
        <p:nvSpPr>
          <p:cNvPr id="14341" name="TextBox 8"/>
          <p:cNvSpPr txBox="1">
            <a:spLocks noChangeArrowheads="1"/>
          </p:cNvSpPr>
          <p:nvPr/>
        </p:nvSpPr>
        <p:spPr bwMode="auto">
          <a:xfrm>
            <a:off x="2681747" y="6487058"/>
            <a:ext cx="8776762" cy="248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eaLnBrk="1"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buNone/>
            </a:pPr>
            <a:r>
              <a:rPr lang="en-US" altLang="en-US" sz="1091" dirty="0"/>
              <a:t>Sources: Major Settlements, Water – Natural Earth, 2016; Cropland Mask – </a:t>
            </a:r>
            <a:r>
              <a:rPr lang="en-US" altLang="en-US" sz="1091" dirty="0" err="1"/>
              <a:t>AfSIS</a:t>
            </a:r>
            <a:r>
              <a:rPr lang="en-US" altLang="en-US" sz="1091" dirty="0"/>
              <a:t>, 2015; Land Suitability – FAO/IIASA; Travel Time – </a:t>
            </a:r>
            <a:r>
              <a:rPr lang="en-US" altLang="en-US" sz="1091" dirty="0" err="1"/>
              <a:t>HarvestChoice</a:t>
            </a:r>
            <a:r>
              <a:rPr lang="en-US" altLang="en-US" sz="1091" dirty="0"/>
              <a:t> 2015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4458993"/>
              </p:ext>
            </p:extLst>
          </p:nvPr>
        </p:nvGraphicFramePr>
        <p:xfrm>
          <a:off x="332864" y="1624185"/>
          <a:ext cx="5458339" cy="108204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811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8192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5905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59051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9051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59051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5905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28184">
                <a:tc>
                  <a:txBody>
                    <a:bodyPr/>
                    <a:lstStyle/>
                    <a:p>
                      <a:r>
                        <a:rPr lang="en-US" sz="14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Units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Lo-Lo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Lo-Hi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Hi-Lo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Hi-Hi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8184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 </a:t>
                      </a:r>
                      <a:r>
                        <a:rPr lang="en-US" sz="1100" b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(Tanzania)</a:t>
                      </a:r>
                      <a:endParaRPr lang="en-US" sz="1100" b="0" i="0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</a:t>
                      </a:r>
                      <a:endParaRPr lang="en-US" sz="1100" b="0" i="1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593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459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825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724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2,601</a:t>
                      </a:r>
                    </a:p>
                  </a:txBody>
                  <a:tcPr marL="45720" marR="4572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54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HH </a:t>
                      </a:r>
                      <a:r>
                        <a:rPr lang="en-US" sz="1100" b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(Tanzania)</a:t>
                      </a:r>
                      <a:endParaRPr lang="en-US" sz="1100" b="0" i="0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</a:t>
                      </a:r>
                      <a:endParaRPr lang="en-US" sz="1100" b="0" i="1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1,296,146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916,976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1,656,602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1,519,259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5,388,982</a:t>
                      </a:r>
                    </a:p>
                  </a:txBody>
                  <a:tcPr marL="45720" marR="4572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54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HH</a:t>
                      </a:r>
                      <a:r>
                        <a:rPr lang="en-US" sz="1100" b="0" i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(Tanzania)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17%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31%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28%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332864" y="2878524"/>
            <a:ext cx="4722829" cy="2262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1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Note: Sample size (N) and extrapolated # HH are only SHF (&lt; 4 ha)</a:t>
            </a:r>
          </a:p>
        </p:txBody>
      </p:sp>
    </p:spTree>
    <p:extLst>
      <p:ext uri="{BB962C8B-B14F-4D97-AF65-F5344CB8AC3E}">
        <p14:creationId xmlns:p14="http://schemas.microsoft.com/office/powerpoint/2010/main" val="408067266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3436" t="9401" b="5920"/>
          <a:stretch/>
        </p:blipFill>
        <p:spPr>
          <a:xfrm>
            <a:off x="3718559" y="1079863"/>
            <a:ext cx="8397971" cy="5207726"/>
          </a:xfrm>
          <a:prstGeom prst="rect">
            <a:avLst/>
          </a:prstGeom>
        </p:spPr>
      </p:pic>
      <p:sp>
        <p:nvSpPr>
          <p:cNvPr id="13315" name="Text Box 2"/>
          <p:cNvSpPr txBox="1">
            <a:spLocks noChangeArrowheads="1"/>
          </p:cNvSpPr>
          <p:nvPr/>
        </p:nvSpPr>
        <p:spPr bwMode="auto">
          <a:xfrm>
            <a:off x="427518" y="0"/>
            <a:ext cx="9757881" cy="997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24300" rIns="0" bIns="0" anchor="ctr"/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ctr">
              <a:buClrTx/>
            </a:pPr>
            <a:r>
              <a:rPr lang="en-US" altLang="en-US" sz="2727" dirty="0">
                <a:solidFill>
                  <a:srgbClr val="000000"/>
                </a:solidFill>
              </a:rPr>
              <a:t>2x2 Segmentation (Ag. Potential – Distance to market): Nigeria</a:t>
            </a:r>
          </a:p>
        </p:txBody>
      </p:sp>
      <p:sp>
        <p:nvSpPr>
          <p:cNvPr id="13316" name="Text Box 3"/>
          <p:cNvSpPr txBox="1">
            <a:spLocks noChangeArrowheads="1"/>
          </p:cNvSpPr>
          <p:nvPr/>
        </p:nvSpPr>
        <p:spPr bwMode="auto">
          <a:xfrm>
            <a:off x="983890" y="6546273"/>
            <a:ext cx="10371925" cy="210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1364" tIns="31909" rIns="61364" bIns="31909">
            <a:spAutoFit/>
          </a:bodyPr>
          <a:lstStyle>
            <a:lvl1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lnSpc>
                <a:spcPct val="93000"/>
              </a:lnSpc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chemeClr val="bg1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>
              <a:buClrTx/>
              <a:buFontTx/>
              <a:buNone/>
            </a:pPr>
            <a:r>
              <a:rPr lang="en-US" altLang="en-US" sz="1023">
                <a:solidFill>
                  <a:srgbClr val="000000"/>
                </a:solidFill>
              </a:rPr>
              <a:t>Sources: Major Settlements – Natural Earth, 2016; Water Bodies – Digital Chart of the World, 2000; Land Suitability – FAO &amp; IIASA, 2007; Travel Time – HarvestChoice ,2015 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41252" y="1717319"/>
          <a:ext cx="5636136" cy="111224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77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10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68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4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11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295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163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28184">
                <a:tc>
                  <a:txBody>
                    <a:bodyPr/>
                    <a:lstStyle/>
                    <a:p>
                      <a:r>
                        <a:rPr lang="en-US" sz="14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Units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Lo-Lo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Lo-Hi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Hi-Lo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Hi-Hi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28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 </a:t>
                      </a:r>
                      <a:r>
                        <a:rPr lang="en-US" sz="1100" b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(Nigeria)</a:t>
                      </a:r>
                      <a:endParaRPr lang="en-US" sz="1100" b="0" i="0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</a:t>
                      </a:r>
                      <a:endParaRPr lang="en-US" sz="1100" b="0" i="1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119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841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244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1,259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2,463</a:t>
                      </a:r>
                    </a:p>
                  </a:txBody>
                  <a:tcPr marL="45720" marR="4572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54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HH </a:t>
                      </a:r>
                      <a:r>
                        <a:rPr lang="en-US" sz="1100" b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(Nigeria)</a:t>
                      </a:r>
                      <a:endParaRPr lang="en-US" sz="1100" b="0" i="0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</a:t>
                      </a:r>
                      <a:endParaRPr lang="en-US" sz="1100" b="0" i="1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607,667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5,035,820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1,091,219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7,183,987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13,918,693</a:t>
                      </a:r>
                    </a:p>
                  </a:txBody>
                  <a:tcPr marL="45720" marR="4572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54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HH</a:t>
                      </a:r>
                      <a:r>
                        <a:rPr lang="en-US" sz="1100" b="0" i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(Nigeria)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4%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36%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u="none" strike="noStrike" kern="1200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100%</a:t>
                      </a: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60106" y="2866299"/>
            <a:ext cx="4722829" cy="2262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1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Note: Sample size (N) and extrapolated # HH are only SHF (&lt; 4 ha)</a:t>
            </a:r>
          </a:p>
        </p:txBody>
      </p:sp>
    </p:spTree>
    <p:extLst>
      <p:ext uri="{BB962C8B-B14F-4D97-AF65-F5344CB8AC3E}">
        <p14:creationId xmlns:p14="http://schemas.microsoft.com/office/powerpoint/2010/main" val="9280703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4200" t="2528" b="1741"/>
          <a:stretch/>
        </p:blipFill>
        <p:spPr>
          <a:xfrm>
            <a:off x="4047067" y="749127"/>
            <a:ext cx="8010020" cy="5660139"/>
          </a:xfrm>
          <a:prstGeom prst="rect">
            <a:avLst/>
          </a:prstGeom>
        </p:spPr>
      </p:pic>
      <p:sp>
        <p:nvSpPr>
          <p:cNvPr id="8194" name="Text Box 2"/>
          <p:cNvSpPr txBox="1">
            <a:spLocks noChangeArrowheads="1"/>
          </p:cNvSpPr>
          <p:nvPr/>
        </p:nvSpPr>
        <p:spPr bwMode="auto">
          <a:xfrm>
            <a:off x="241252" y="0"/>
            <a:ext cx="10409815" cy="9979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lIns="0" tIns="24300" rIns="0" bIns="0" anchor="ctr"/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algn="ctr"/>
            <a:r>
              <a:rPr lang="en-US" altLang="en-US" sz="2727" dirty="0">
                <a:solidFill>
                  <a:srgbClr val="000000"/>
                </a:solidFill>
              </a:rPr>
              <a:t>2x2 Segmentation (Ag. Potential – Distance to market): Ethiopia</a:t>
            </a:r>
          </a:p>
        </p:txBody>
      </p:sp>
      <p:sp>
        <p:nvSpPr>
          <p:cNvPr id="8195" name="Text Box 3"/>
          <p:cNvSpPr txBox="1">
            <a:spLocks noChangeArrowheads="1"/>
          </p:cNvSpPr>
          <p:nvPr/>
        </p:nvSpPr>
        <p:spPr bwMode="auto">
          <a:xfrm>
            <a:off x="983890" y="6546273"/>
            <a:ext cx="10371925" cy="22185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 cap="flat">
                <a:solidFill>
                  <a:srgbClr val="3465A4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61364" tIns="31909" rIns="61364" bIns="31909">
            <a:spAutoFit/>
          </a:bodyPr>
          <a:lstStyle>
            <a:lvl1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1pPr>
            <a:lvl2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2pPr>
            <a:lvl3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3pPr>
            <a:lvl4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4pPr>
            <a:lvl5pPr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5pPr>
            <a:lvl6pPr marL="25146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6pPr>
            <a:lvl7pPr marL="29718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7pPr>
            <a:lvl8pPr marL="34290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8pPr>
            <a:lvl9pPr marL="3886200" indent="-228600" defTabSz="457200" eaLnBrk="0" fontAlgn="base" hangingPunct="0">
              <a:lnSpc>
                <a:spcPct val="93000"/>
              </a:lnSpc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tabLst>
                <a:tab pos="0" algn="l"/>
                <a:tab pos="457200" algn="l"/>
                <a:tab pos="914400" algn="l"/>
                <a:tab pos="1371600" algn="l"/>
                <a:tab pos="1828800" algn="l"/>
                <a:tab pos="2286000" algn="l"/>
                <a:tab pos="2743200" algn="l"/>
                <a:tab pos="3200400" algn="l"/>
                <a:tab pos="3657600" algn="l"/>
                <a:tab pos="4114800" algn="l"/>
                <a:tab pos="4572000" algn="l"/>
                <a:tab pos="5029200" algn="l"/>
                <a:tab pos="5486400" algn="l"/>
                <a:tab pos="5943600" algn="l"/>
                <a:tab pos="6400800" algn="l"/>
                <a:tab pos="6858000" algn="l"/>
                <a:tab pos="7315200" algn="l"/>
                <a:tab pos="7772400" algn="l"/>
                <a:tab pos="8229600" algn="l"/>
                <a:tab pos="8686800" algn="l"/>
                <a:tab pos="9144000" algn="l"/>
                <a:tab pos="9601200" algn="l"/>
                <a:tab pos="10058400" algn="l"/>
                <a:tab pos="10515600" algn="l"/>
                <a:tab pos="10972800" algn="l"/>
                <a:tab pos="11430000" algn="l"/>
                <a:tab pos="11887200" algn="l"/>
                <a:tab pos="12344400" algn="l"/>
                <a:tab pos="12801600" algn="l"/>
                <a:tab pos="13258800" algn="l"/>
                <a:tab pos="13716000" algn="l"/>
                <a:tab pos="14173200" algn="l"/>
              </a:tabLst>
              <a:defRPr>
                <a:solidFill>
                  <a:srgbClr val="FFFFFF"/>
                </a:solidFill>
                <a:latin typeface="Arial" panose="020B0604020202020204" pitchFamily="34" charset="0"/>
                <a:ea typeface="SimSun" panose="02010600030101010101" pitchFamily="2" charset="-122"/>
              </a:defRPr>
            </a:lvl9pPr>
          </a:lstStyle>
          <a:p>
            <a:pPr eaLnBrk="1">
              <a:buClrTx/>
              <a:buFontTx/>
              <a:buNone/>
            </a:pPr>
            <a:r>
              <a:rPr lang="en-US" altLang="en-US" sz="1023">
                <a:solidFill>
                  <a:srgbClr val="000000"/>
                </a:solidFill>
              </a:rPr>
              <a:t>Sources: Major Settlements – Natural Earth, 2016; Water Bodies – Digital Chart of the World, 2000; Land Suitability – FAO &amp; IIASA, 2007; Travel Time – HarvestChoice ,2015  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241252" y="1209319"/>
          <a:ext cx="5636136" cy="1112242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07797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710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7684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74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5114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9295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9163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128184">
                <a:tc>
                  <a:txBody>
                    <a:bodyPr/>
                    <a:lstStyle/>
                    <a:p>
                      <a:r>
                        <a:rPr lang="en-US" sz="1400" dirty="0"/>
                        <a:t>Category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i="1" dirty="0"/>
                        <a:t>Units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Lo-Lo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Lo-Hi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Hi-Lo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Hi-Hi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1400" dirty="0"/>
                        <a:t>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9282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 </a:t>
                      </a:r>
                      <a:r>
                        <a:rPr lang="en-US" sz="1100" b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(Ethiopia)</a:t>
                      </a:r>
                      <a:endParaRPr lang="en-US" sz="1100" b="0" i="0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</a:t>
                      </a:r>
                      <a:endParaRPr lang="en-US" sz="1100" b="0" i="1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1,536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593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526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236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2,891</a:t>
                      </a:r>
                    </a:p>
                  </a:txBody>
                  <a:tcPr marL="45720" marR="4572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954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HH </a:t>
                      </a:r>
                      <a:r>
                        <a:rPr lang="en-US" sz="1100" b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(Ethiopia)</a:t>
                      </a:r>
                      <a:endParaRPr lang="en-US" sz="1100" b="0" i="0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i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#</a:t>
                      </a:r>
                      <a:endParaRPr lang="en-US" sz="1100" b="0" i="1" u="none" strike="noStrike" dirty="0">
                        <a:solidFill>
                          <a:schemeClr val="accent6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6,717,589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2,298,054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2,389,603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1,005,944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12,411,190</a:t>
                      </a:r>
                    </a:p>
                  </a:txBody>
                  <a:tcPr marL="45720" marR="4572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29540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1" i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HH</a:t>
                      </a:r>
                      <a:r>
                        <a:rPr lang="en-US" sz="1100" b="0" i="0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(Ethiopia)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100" b="0" i="1" u="none" strike="noStrike" dirty="0">
                          <a:solidFill>
                            <a:schemeClr val="accent6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54%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19%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</a:rPr>
                        <a:t>8%</a:t>
                      </a:r>
                    </a:p>
                  </a:txBody>
                  <a:tcPr marL="45720" marR="4572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1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+mn-cs"/>
                        </a:rPr>
                        <a:t>100%</a:t>
                      </a:r>
                    </a:p>
                  </a:txBody>
                  <a:tcPr marL="9525" marR="9525" marT="9525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60106" y="2358299"/>
            <a:ext cx="4722829" cy="2262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1100" dirty="0">
                <a:solidFill>
                  <a:schemeClr val="accent6"/>
                </a:solidFill>
                <a:latin typeface="Arial" pitchFamily="34" charset="0"/>
                <a:cs typeface="Arial" pitchFamily="34" charset="0"/>
              </a:rPr>
              <a:t>Note: Sample size (N) and extrapolated # HH are only SHF (&lt; 4 ha)</a:t>
            </a:r>
          </a:p>
        </p:txBody>
      </p:sp>
    </p:spTree>
    <p:extLst>
      <p:ext uri="{BB962C8B-B14F-4D97-AF65-F5344CB8AC3E}">
        <p14:creationId xmlns:p14="http://schemas.microsoft.com/office/powerpoint/2010/main" val="315099704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>
              <a:defRPr/>
            </a:pPr>
            <a:fld id="{7CAD2C2A-323D-440F-9F7A-FC24FB81A6F9}" type="slidenum">
              <a:rPr lang="en-US" altLang="en-US" smtClean="0"/>
              <a:pPr>
                <a:defRPr/>
              </a:pPr>
              <a:t>4</a:t>
            </a:fld>
            <a:endParaRPr lang="en-US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3862" y="654627"/>
            <a:ext cx="9942861" cy="5559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063995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Foundation Master Slides">
  <a:themeElements>
    <a:clrScheme name="Bill &amp; Melinda Gates Foundation June 2009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000000"/>
      </a:hlink>
      <a:folHlink>
        <a:srgbClr val="00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lIns="0" tIns="0" rIns="0" bIns="0" rtlCol="0">
        <a:noAutofit/>
      </a:bodyPr>
      <a:lstStyle>
        <a:defPPr>
          <a:defRPr sz="13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Foundation Master Slides">
  <a:themeElements>
    <a:clrScheme name="Bill &amp; Melinda Gates Foundation Colors Jan 2014">
      <a:dk1>
        <a:srgbClr val="59452A"/>
      </a:dk1>
      <a:lt1>
        <a:srgbClr val="FFFFFF"/>
      </a:lt1>
      <a:dk2>
        <a:srgbClr val="D5CB99"/>
      </a:dk2>
      <a:lt2>
        <a:srgbClr val="B6985E"/>
      </a:lt2>
      <a:accent1>
        <a:srgbClr val="977C00"/>
      </a:accent1>
      <a:accent2>
        <a:srgbClr val="CE6B29"/>
      </a:accent2>
      <a:accent3>
        <a:srgbClr val="8CB7C7"/>
      </a:accent3>
      <a:accent4>
        <a:srgbClr val="9B242D"/>
      </a:accent4>
      <a:accent5>
        <a:srgbClr val="AAA092"/>
      </a:accent5>
      <a:accent6>
        <a:srgbClr val="000000"/>
      </a:accent6>
      <a:hlink>
        <a:srgbClr val="3086AB"/>
      </a:hlink>
      <a:folHlink>
        <a:srgbClr val="3086AB"/>
      </a:folHlink>
    </a:clrScheme>
    <a:fontScheme name="Foundation PPT Fonts - Jan 2014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noAutofit/>
      </a:bodyPr>
      <a:lstStyle>
        <a:defPPr>
          <a:defRPr sz="1400" smtClean="0">
            <a:solidFill>
              <a:schemeClr val="accent6"/>
            </a:solidFill>
            <a:latin typeface="Arial" pitchFamily="34" charset="0"/>
            <a:cs typeface="Arial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T Express Template_Feb 14 2014.potx [Read-Only]" id="{B7219BD7-471E-4A9B-AF18-B69EDD1B78E5}" vid="{0A08D436-D1F2-4CBD-A5C4-4B00D6224E5C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9725</TotalTime>
  <Words>320</Words>
  <Application>Microsoft Office PowerPoint</Application>
  <PresentationFormat>Widescreen</PresentationFormat>
  <Paragraphs>100</Paragraphs>
  <Slides>4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SimSun</vt:lpstr>
      <vt:lpstr>Arial</vt:lpstr>
      <vt:lpstr>Calibri</vt:lpstr>
      <vt:lpstr>Tahoma</vt:lpstr>
      <vt:lpstr>Times New Roman</vt:lpstr>
      <vt:lpstr>Wingdings</vt:lpstr>
      <vt:lpstr>Foundation Master Slides</vt:lpstr>
      <vt:lpstr>1_Foundation Master Slides</vt:lpstr>
      <vt:lpstr>think-cell Slide</vt:lpstr>
      <vt:lpstr>Tanzania: 2 x 2 Segmentation  (Ag. Potential – Distance to market)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 DEV | Seed systems</dc:title>
  <dc:creator>Clint Nohavec</dc:creator>
  <cp:lastModifiedBy>Stanley Wood</cp:lastModifiedBy>
  <cp:revision>402</cp:revision>
  <dcterms:created xsi:type="dcterms:W3CDTF">2015-11-18T19:41:01Z</dcterms:created>
  <dcterms:modified xsi:type="dcterms:W3CDTF">2017-07-06T04:06:14Z</dcterms:modified>
</cp:coreProperties>
</file>

<file path=docProps/thumbnail.jpeg>
</file>